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1" r:id="rId4"/>
    <p:sldId id="264" r:id="rId5"/>
    <p:sldId id="267" r:id="rId6"/>
    <p:sldId id="268" r:id="rId7"/>
    <p:sldId id="262" r:id="rId8"/>
    <p:sldId id="269" r:id="rId9"/>
    <p:sldId id="265" r:id="rId10"/>
    <p:sldId id="270" r:id="rId11"/>
    <p:sldId id="271" r:id="rId12"/>
    <p:sldId id="272" r:id="rId13"/>
    <p:sldId id="273" r:id="rId14"/>
    <p:sldId id="274" r:id="rId15"/>
    <p:sldId id="263" r:id="rId16"/>
    <p:sldId id="266" r:id="rId17"/>
    <p:sldId id="275" r:id="rId18"/>
    <p:sldId id="258" r:id="rId19"/>
    <p:sldId id="279" r:id="rId20"/>
    <p:sldId id="283" r:id="rId21"/>
    <p:sldId id="277" r:id="rId22"/>
    <p:sldId id="278" r:id="rId23"/>
    <p:sldId id="280" r:id="rId24"/>
    <p:sldId id="281" r:id="rId25"/>
    <p:sldId id="282" r:id="rId26"/>
    <p:sldId id="284" r:id="rId27"/>
    <p:sldId id="285" r:id="rId28"/>
    <p:sldId id="259" r:id="rId29"/>
    <p:sldId id="260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CE2DA"/>
    <a:srgbClr val="ECCCA2"/>
    <a:srgbClr val="B99F99"/>
    <a:srgbClr val="B56E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25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4D7BCB-9F47-2AE2-79BA-281D5EAB58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33CE99-4127-7BBC-FC34-09E4CAB19A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2EAFCD-AE84-1599-2CCF-D46543ECED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15651E-14F8-92D5-E261-2B11CAE4C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85B4C2-B6D3-D42F-921E-5B788DFBF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331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A2D36-A7B3-238D-9C69-983DDF8D6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A32221B-4D9B-4EE3-661D-809E2C4AC3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12F86E-9326-17D7-710A-AE0017462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27B346-19FC-FBD3-1142-BBE2F7CD7D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5BDAE0-BE9E-F394-E9A2-CA4333646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574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1E40283-B46B-03A8-C865-6C37DB19631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80A2938-D6F7-2EDB-4471-865D0EE0B8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C49E2-AC7B-6B86-7372-7DEC7C7AB2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2D5A16-86AC-3607-6479-E05B85F07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137818-6B3E-F0C4-3C56-ABC616D2C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1740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0E075-8C1A-1FD6-C31F-A46A1E8AC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5D655F-3411-DF27-C095-28C7EB93A1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E11FDC-2326-925B-F964-803D9F4315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46B9E0-C89C-2176-1686-A16AC932B9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34BA73-1530-C5CA-6411-069FF13E24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5707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59F1E-FAB4-A9D6-93E1-10572F1FD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2ED2D9-DAF2-842E-3DE8-F0B8EAC5E8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0B315D-BA55-2554-216F-74DDCD0B1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F0F9C3-9E67-9B69-4639-38010D443C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1F2E07-5830-582A-0BCF-C6EBA9BA5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3836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E76479-AA44-F2E5-4FB5-347801B41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5AC42F-8C8F-E19D-0CC9-9496627AFC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986A2D-8981-A2D8-F4EF-218B260EB5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6CEA65-AC02-A8F9-87E8-F618C4A6E9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C51CA7-EC05-A273-E64B-F5229663EE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001B0A-F425-F141-1A99-894D1FC79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4763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22D969-5FD4-BEE7-E603-36F824BB0A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D86F55-EF1E-08A0-AFCD-7AD7EE4405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2D2AE7-0012-B398-AE27-420BCBF8B9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FE0A91-E345-3862-BC16-9F7C1327AE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73E2396-B2A4-4AC1-C0BD-BBEED34C685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E86697A-2A41-9F60-D60D-7FEC8AF9B7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BBB831-5C00-A7E0-CFC1-BD890A8BD1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334A80-7B21-3008-47F1-74E016C3A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6366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C5989-9BB6-5247-CB05-41EE5C6B0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89B986-04B7-2CAA-CC10-F9F1F5162D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67707C-D078-276B-FD19-79C657FEF5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34D8FB-48CF-F43D-3F45-F63D1A1A3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6315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89704C6-A381-05B8-65A3-F32EBA0AD1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7A3ECA-FAE9-B5FD-CDEF-6ECEE7D4ED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87DECF-1B0F-6730-7B3F-43B7CF1C5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4859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3BEB75-1A7B-1856-F8A3-0B5BFE9669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7407A3-0629-B46A-5FDD-1E0FECF65F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CE8F8F-22DF-5B66-3D89-72437D1E34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DF76F8-9039-DCCE-2E58-F9A9BD3059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840F52-D7FE-F685-4146-88DF15874D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10E604-9640-0C43-FACF-D1673F3B4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2835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6BCB49-314E-93B1-3264-FC6E1CB9D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8CD48EE-6692-821F-A2FC-C53BCF5E7C2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07C6D0-CBCB-8409-A91A-C4F84387C9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2C8492-EA31-5275-2614-D46251961A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0D69CD-E80F-E5C5-DA56-4D73F3A49B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F3EFE1-86DF-1099-56EB-E24EBE576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185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5D3C283-CA00-9129-0E73-096BD65612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394181-DEE8-8C82-82D6-8DF0451C07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8D88FC-CF88-684A-E504-C50B13D0FD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61990A-15AF-7C1E-650A-76F8CA754B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75DD81-8BD7-E57E-B32C-B285CA0FC9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428930-294B-20EB-17AE-982EF8164451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63500" y="6642100"/>
            <a:ext cx="433388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00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Internal</a:t>
            </a:r>
          </a:p>
        </p:txBody>
      </p:sp>
    </p:spTree>
    <p:extLst>
      <p:ext uri="{BB962C8B-B14F-4D97-AF65-F5344CB8AC3E}">
        <p14:creationId xmlns:p14="http://schemas.microsoft.com/office/powerpoint/2010/main" val="14470378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pauldubois98.github.io/GenerativeAI/word_generator3.html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pauldubois98.github.io/GenerativeAI/word_generator3.html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0.png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pauldubois98.github.io/GenerativeAI/word_generator1.html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pauldubois98.github.io/GenerativeAI/word_generator2.htm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6BF6B-DABD-3278-6E4F-497E9314EC9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Generative</a:t>
            </a:r>
            <a:br>
              <a:rPr lang="en-US" dirty="0"/>
            </a:br>
            <a:r>
              <a:rPr lang="en-US" dirty="0"/>
              <a:t>Artificial Intelligence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9BFEDD-4905-42CA-F1AB-2A7C57427AC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Paul Dubois</a:t>
            </a:r>
          </a:p>
          <a:p>
            <a:r>
              <a:rPr lang="en-US" b="1" dirty="0">
                <a:solidFill>
                  <a:srgbClr val="FFC000"/>
                </a:solidFill>
              </a:rPr>
              <a:t>Info</a:t>
            </a:r>
            <a:r>
              <a:rPr lang="en-US" b="1" dirty="0">
                <a:solidFill>
                  <a:srgbClr val="00B050"/>
                </a:solidFill>
              </a:rPr>
              <a:t>@</a:t>
            </a:r>
            <a:r>
              <a:rPr lang="en-US" b="1" dirty="0">
                <a:solidFill>
                  <a:srgbClr val="7030A0"/>
                </a:solidFill>
              </a:rPr>
              <a:t>Lèze</a:t>
            </a:r>
          </a:p>
        </p:txBody>
      </p:sp>
      <p:pic>
        <p:nvPicPr>
          <p:cNvPr id="11" name="Picture 10" descr="A robot playing a guitar&#10;&#10;Description automatically generated">
            <a:extLst>
              <a:ext uri="{FF2B5EF4-FFF2-40B4-BE49-F238E27FC236}">
                <a16:creationId xmlns:a16="http://schemas.microsoft.com/office/drawing/2014/main" id="{118EFE64-14CA-5942-9B8B-6EA885D496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2481105" cy="325596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4F13A38-8596-8EA8-4D47-FA5BBB3E02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-1" y="3995928"/>
            <a:ext cx="2353080" cy="286270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3932493-D52B-D7D1-99DE-6767FA1D603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5529"/>
          <a:stretch/>
        </p:blipFill>
        <p:spPr>
          <a:xfrm>
            <a:off x="9241284" y="4107656"/>
            <a:ext cx="2950716" cy="2750344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2AEE8632-72C3-F50E-D1B8-14F6E21EEB7F}"/>
              </a:ext>
            </a:extLst>
          </p:cNvPr>
          <p:cNvSpPr/>
          <p:nvPr/>
        </p:nvSpPr>
        <p:spPr>
          <a:xfrm>
            <a:off x="8769096" y="5349874"/>
            <a:ext cx="1170432" cy="187388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C6CAC02-2C6B-55CA-2923-DFA46CFABC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9018618" y="1"/>
            <a:ext cx="3173382" cy="3255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6919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9D471D-EFBE-F5B1-1F98-32B14599C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Markov Heatmap</a:t>
            </a:r>
          </a:p>
        </p:txBody>
      </p:sp>
      <p:pic>
        <p:nvPicPr>
          <p:cNvPr id="5" name="Content Placeholder 4" descr="A green and blue squares&#10;&#10;Description automatically generated">
            <a:extLst>
              <a:ext uri="{FF2B5EF4-FFF2-40B4-BE49-F238E27FC236}">
                <a16:creationId xmlns:a16="http://schemas.microsoft.com/office/drawing/2014/main" id="{3F40E973-827D-0ADA-7AE7-FFCDB85E40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5965" y="1690688"/>
            <a:ext cx="6240069" cy="5167312"/>
          </a:xfrm>
        </p:spPr>
      </p:pic>
    </p:spTree>
    <p:extLst>
      <p:ext uri="{BB962C8B-B14F-4D97-AF65-F5344CB8AC3E}">
        <p14:creationId xmlns:p14="http://schemas.microsoft.com/office/powerpoint/2010/main" val="30234430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413F2-FCBF-E83E-8551-12FD4E277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Letter</a:t>
            </a:r>
          </a:p>
        </p:txBody>
      </p:sp>
      <p:pic>
        <p:nvPicPr>
          <p:cNvPr id="5" name="Content Placeholder 4" descr="A graph with numbers and letters&#10;&#10;Description automatically generated">
            <a:extLst>
              <a:ext uri="{FF2B5EF4-FFF2-40B4-BE49-F238E27FC236}">
                <a16:creationId xmlns:a16="http://schemas.microsoft.com/office/drawing/2014/main" id="{285D75E8-58F1-3DB4-F3C8-3BAA3611A7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7248" y="1690689"/>
            <a:ext cx="6717504" cy="5167311"/>
          </a:xfrm>
        </p:spPr>
      </p:pic>
    </p:spTree>
    <p:extLst>
      <p:ext uri="{BB962C8B-B14F-4D97-AF65-F5344CB8AC3E}">
        <p14:creationId xmlns:p14="http://schemas.microsoft.com/office/powerpoint/2010/main" val="33258844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413F2-FCBF-E83E-8551-12FD4E277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Letter (2)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85D75E8-58F1-3DB4-F3C8-3BAA3611A7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37248" y="1690689"/>
            <a:ext cx="6717504" cy="5167311"/>
          </a:xfrm>
        </p:spPr>
      </p:pic>
    </p:spTree>
    <p:extLst>
      <p:ext uri="{BB962C8B-B14F-4D97-AF65-F5344CB8AC3E}">
        <p14:creationId xmlns:p14="http://schemas.microsoft.com/office/powerpoint/2010/main" val="36420639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413F2-FCBF-E83E-8551-12FD4E277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Letter (3)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85D75E8-58F1-3DB4-F3C8-3BAA3611A7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37248" y="1690689"/>
            <a:ext cx="6717504" cy="5167311"/>
          </a:xfrm>
        </p:spPr>
      </p:pic>
    </p:spTree>
    <p:extLst>
      <p:ext uri="{BB962C8B-B14F-4D97-AF65-F5344CB8AC3E}">
        <p14:creationId xmlns:p14="http://schemas.microsoft.com/office/powerpoint/2010/main" val="9878450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413F2-FCBF-E83E-8551-12FD4E277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Letter (4)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85D75E8-58F1-3DB4-F3C8-3BAA3611A7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37248" y="1690689"/>
            <a:ext cx="6717504" cy="5167311"/>
          </a:xfrm>
        </p:spPr>
      </p:pic>
    </p:spTree>
    <p:extLst>
      <p:ext uri="{BB962C8B-B14F-4D97-AF65-F5344CB8AC3E}">
        <p14:creationId xmlns:p14="http://schemas.microsoft.com/office/powerpoint/2010/main" val="14620582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C4DEC80-420E-5289-9DBD-A00B3F9010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67000" y="1"/>
            <a:ext cx="6857999" cy="6857999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2B3DBA-9F5F-EDA4-64C2-8BCC1A73F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858982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Method 3: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5647A29-226C-AEE0-9229-E93E438293A3}"/>
              </a:ext>
            </a:extLst>
          </p:cNvPr>
          <p:cNvSpPr txBox="1">
            <a:spLocks/>
          </p:cNvSpPr>
          <p:nvPr/>
        </p:nvSpPr>
        <p:spPr>
          <a:xfrm>
            <a:off x="838199" y="5999016"/>
            <a:ext cx="10515600" cy="858983"/>
          </a:xfrm>
          <a:prstGeom prst="rect">
            <a:avLst/>
          </a:prstGeom>
          <a:solidFill>
            <a:schemeClr val="bg1">
              <a:alpha val="67000"/>
            </a:schemeClr>
          </a:solidFill>
          <a:effectLst>
            <a:softEdge rad="127000"/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u="sng" dirty="0">
                <a:solidFill>
                  <a:srgbClr val="00B050"/>
                </a:solidFill>
              </a:rPr>
              <a:t>Dynamically</a:t>
            </a:r>
            <a:r>
              <a:rPr lang="en-US" b="1" dirty="0">
                <a:solidFill>
                  <a:srgbClr val="00B050"/>
                </a:solidFill>
              </a:rPr>
              <a:t> weighted keyboard</a:t>
            </a:r>
          </a:p>
        </p:txBody>
      </p:sp>
    </p:spTree>
    <p:extLst>
      <p:ext uri="{BB962C8B-B14F-4D97-AF65-F5344CB8AC3E}">
        <p14:creationId xmlns:p14="http://schemas.microsoft.com/office/powerpoint/2010/main" val="23061951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B3E99F6-CA13-E198-7CA1-9DE939CC7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Words Generator Machine 3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467F35-015E-1B5E-56FF-8E9A608E994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5"/>
            <a:ext cx="4351338" cy="43513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56336021-AD6E-6AC3-8983-B112E7B4429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7331" y="1825625"/>
            <a:ext cx="4351338" cy="4351338"/>
          </a:xfr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FFEF835-3AA0-3FCA-D407-A5D593C2166A}"/>
              </a:ext>
            </a:extLst>
          </p:cNvPr>
          <p:cNvSpPr txBox="1"/>
          <p:nvPr/>
        </p:nvSpPr>
        <p:spPr>
          <a:xfrm>
            <a:off x="6136319" y="6298414"/>
            <a:ext cx="52533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https://pauldubois98.github.io/GenerativeAI/word_generator3.html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696345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B3E99F6-CA13-E198-7CA1-9DE939CC7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 Words Generator Machine 3 (bis)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467F35-015E-1B5E-56FF-8E9A608E994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5"/>
            <a:ext cx="4351338" cy="43513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56336021-AD6E-6AC3-8983-B112E7B4429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7331" y="1825625"/>
            <a:ext cx="4351338" cy="4351338"/>
          </a:xfr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FFEF835-3AA0-3FCA-D407-A5D593C2166A}"/>
              </a:ext>
            </a:extLst>
          </p:cNvPr>
          <p:cNvSpPr txBox="1"/>
          <p:nvPr/>
        </p:nvSpPr>
        <p:spPr>
          <a:xfrm>
            <a:off x="6322524" y="6311900"/>
            <a:ext cx="48809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https://pauldubois98.github.io/GenerativeAI/next_letters.html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492446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himpanzee pointing at the camera&#10;&#10;Description automatically generated">
            <a:extLst>
              <a:ext uri="{FF2B5EF4-FFF2-40B4-BE49-F238E27FC236}">
                <a16:creationId xmlns:a16="http://schemas.microsoft.com/office/drawing/2014/main" id="{0AB495A0-F61D-CA1A-90E1-3E40EFF54B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9880" y="0"/>
            <a:ext cx="6492240" cy="649224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D5834AB-E389-1238-76E6-384CA66362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71616"/>
            <a:ext cx="10515600" cy="786384"/>
          </a:xfrm>
          <a:noFill/>
          <a:effectLst/>
        </p:spPr>
        <p:txBody>
          <a:bodyPr>
            <a:normAutofit/>
          </a:bodyPr>
          <a:lstStyle/>
          <a:p>
            <a:pPr algn="ctr"/>
            <a:r>
              <a:rPr lang="en-US" b="1" u="sng" dirty="0">
                <a:solidFill>
                  <a:srgbClr val="C00000"/>
                </a:solidFill>
              </a:rPr>
              <a:t>Predict</a:t>
            </a:r>
            <a:r>
              <a:rPr lang="en-US" b="1" dirty="0">
                <a:solidFill>
                  <a:srgbClr val="C00000"/>
                </a:solidFill>
              </a:rPr>
              <a:t> letters</a:t>
            </a:r>
          </a:p>
        </p:txBody>
      </p:sp>
    </p:spTree>
    <p:extLst>
      <p:ext uri="{BB962C8B-B14F-4D97-AF65-F5344CB8AC3E}">
        <p14:creationId xmlns:p14="http://schemas.microsoft.com/office/powerpoint/2010/main" val="10030186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22A12-8F0B-359B-3ED1-477D56026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Complete the word…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697F65-BC0A-09E1-11B3-022690BDE30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…h␣?</a:t>
            </a:r>
          </a:p>
          <a:p>
            <a:r>
              <a:rPr lang="en-US" dirty="0"/>
              <a:t>…e␣?</a:t>
            </a:r>
          </a:p>
          <a:p>
            <a:r>
              <a:rPr lang="en-US" dirty="0"/>
              <a:t>…m␣?</a:t>
            </a:r>
          </a:p>
          <a:p>
            <a:r>
              <a:rPr lang="en-US" dirty="0"/>
              <a:t>…a␣?</a:t>
            </a:r>
          </a:p>
          <a:p>
            <a:r>
              <a:rPr lang="en-US" dirty="0"/>
              <a:t>…t␣?</a:t>
            </a:r>
          </a:p>
          <a:p>
            <a:r>
              <a:rPr lang="en-US" dirty="0"/>
              <a:t>…</a:t>
            </a:r>
            <a:r>
              <a:rPr lang="en-US" dirty="0" err="1"/>
              <a:t>i</a:t>
            </a:r>
            <a:r>
              <a:rPr lang="en-US" dirty="0"/>
              <a:t>␣?</a:t>
            </a:r>
          </a:p>
          <a:p>
            <a:r>
              <a:rPr lang="en-US" dirty="0"/>
              <a:t>…c␣?</a:t>
            </a:r>
          </a:p>
          <a:p>
            <a:r>
              <a:rPr lang="en-US" dirty="0"/>
              <a:t>…s␣?</a:t>
            </a:r>
          </a:p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B55217E-5940-A3DC-A4A8-4E3E92C8C53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^math␣?</a:t>
            </a:r>
          </a:p>
          <a:p>
            <a:r>
              <a:rPr lang="en-US" dirty="0"/>
              <a:t>^</a:t>
            </a:r>
            <a:r>
              <a:rPr lang="en-US" dirty="0" err="1"/>
              <a:t>mathe</a:t>
            </a:r>
            <a:r>
              <a:rPr lang="en-US" dirty="0"/>
              <a:t>␣?</a:t>
            </a:r>
          </a:p>
          <a:p>
            <a:r>
              <a:rPr lang="en-US" dirty="0"/>
              <a:t>^</a:t>
            </a:r>
            <a:r>
              <a:rPr lang="en-US" dirty="0" err="1"/>
              <a:t>mathem</a:t>
            </a:r>
            <a:r>
              <a:rPr lang="en-US" dirty="0"/>
              <a:t>␣?</a:t>
            </a:r>
          </a:p>
          <a:p>
            <a:r>
              <a:rPr lang="en-US" dirty="0"/>
              <a:t>^</a:t>
            </a:r>
            <a:r>
              <a:rPr lang="en-US" dirty="0" err="1"/>
              <a:t>mathema</a:t>
            </a:r>
            <a:r>
              <a:rPr lang="en-US" dirty="0"/>
              <a:t>␣?</a:t>
            </a:r>
          </a:p>
          <a:p>
            <a:r>
              <a:rPr lang="en-US" dirty="0"/>
              <a:t>^</a:t>
            </a:r>
            <a:r>
              <a:rPr lang="en-US" dirty="0" err="1"/>
              <a:t>mathemat</a:t>
            </a:r>
            <a:r>
              <a:rPr lang="en-US" dirty="0"/>
              <a:t>␣?</a:t>
            </a:r>
          </a:p>
          <a:p>
            <a:r>
              <a:rPr lang="en-US" dirty="0"/>
              <a:t>^</a:t>
            </a:r>
            <a:r>
              <a:rPr lang="en-US" dirty="0" err="1"/>
              <a:t>mathemati</a:t>
            </a:r>
            <a:r>
              <a:rPr lang="en-US" dirty="0"/>
              <a:t>␣?</a:t>
            </a:r>
          </a:p>
          <a:p>
            <a:r>
              <a:rPr lang="en-US" dirty="0"/>
              <a:t>^mathematic␣?</a:t>
            </a:r>
          </a:p>
          <a:p>
            <a:r>
              <a:rPr lang="en-US" dirty="0"/>
              <a:t>^mathematics␣?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EE27229-A6DF-085A-9003-AEA6869C12D1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dirty="0"/>
              <a:t>…with context</a:t>
            </a:r>
          </a:p>
        </p:txBody>
      </p:sp>
    </p:spTree>
    <p:extLst>
      <p:ext uri="{BB962C8B-B14F-4D97-AF65-F5344CB8AC3E}">
        <p14:creationId xmlns:p14="http://schemas.microsoft.com/office/powerpoint/2010/main" val="3219386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5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25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5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25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25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25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25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 build="p"/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7369A01-6818-66AD-43BA-64B981B58A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DB74CC-064F-04EE-387D-AB58893F94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4436" y="5922118"/>
            <a:ext cx="5163127" cy="872836"/>
          </a:xfrm>
          <a:solidFill>
            <a:schemeClr val="bg1">
              <a:alpha val="67000"/>
            </a:schemeClr>
          </a:solidFill>
          <a:effectLst>
            <a:softEdge rad="127000"/>
          </a:effectLst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Creating </a:t>
            </a:r>
            <a:r>
              <a:rPr lang="en-US" b="1" u="sng" dirty="0">
                <a:solidFill>
                  <a:srgbClr val="0070C0"/>
                </a:solidFill>
              </a:rPr>
              <a:t>new</a:t>
            </a:r>
            <a:r>
              <a:rPr lang="en-US" b="1" dirty="0">
                <a:solidFill>
                  <a:srgbClr val="0070C0"/>
                </a:solidFill>
              </a:rPr>
              <a:t> words</a:t>
            </a:r>
          </a:p>
        </p:txBody>
      </p:sp>
    </p:spTree>
    <p:extLst>
      <p:ext uri="{BB962C8B-B14F-4D97-AF65-F5344CB8AC3E}">
        <p14:creationId xmlns:p14="http://schemas.microsoft.com/office/powerpoint/2010/main" val="2871468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A81B59-2CF9-D907-7627-ED9E7E7F3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 really helps!</a:t>
            </a:r>
          </a:p>
        </p:txBody>
      </p:sp>
      <p:pic>
        <p:nvPicPr>
          <p:cNvPr id="5" name="Content Placeholder 4" descr="A graph with blue bars and numbers&#10;&#10;Description automatically generated">
            <a:extLst>
              <a:ext uri="{FF2B5EF4-FFF2-40B4-BE49-F238E27FC236}">
                <a16:creationId xmlns:a16="http://schemas.microsoft.com/office/drawing/2014/main" id="{5A002039-EA37-CEF9-9D86-06BBEE7DFC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5355" y="1690688"/>
            <a:ext cx="6801289" cy="5167311"/>
          </a:xfrm>
        </p:spPr>
      </p:pic>
    </p:spTree>
    <p:extLst>
      <p:ext uri="{BB962C8B-B14F-4D97-AF65-F5344CB8AC3E}">
        <p14:creationId xmlns:p14="http://schemas.microsoft.com/office/powerpoint/2010/main" val="25432736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2549C-838F-E418-DFC8-2FDE43E00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Dictionary search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AC174BC-5C3A-05FC-F8DB-427F2442D2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95355" y="1690688"/>
            <a:ext cx="6801290" cy="5167312"/>
          </a:xfrm>
        </p:spPr>
      </p:pic>
    </p:spTree>
    <p:extLst>
      <p:ext uri="{BB962C8B-B14F-4D97-AF65-F5344CB8AC3E}">
        <p14:creationId xmlns:p14="http://schemas.microsoft.com/office/powerpoint/2010/main" val="23349751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2549C-838F-E418-DFC8-2FDE43E00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Dictionary search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AC174BC-5C3A-05FC-F8DB-427F2442D2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95355" y="1690688"/>
            <a:ext cx="6801290" cy="5167312"/>
          </a:xfrm>
        </p:spPr>
      </p:pic>
    </p:spTree>
    <p:extLst>
      <p:ext uri="{BB962C8B-B14F-4D97-AF65-F5344CB8AC3E}">
        <p14:creationId xmlns:p14="http://schemas.microsoft.com/office/powerpoint/2010/main" val="41045156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hild eating from a bowl&#10;&#10;Description automatically generated">
            <a:extLst>
              <a:ext uri="{FF2B5EF4-FFF2-40B4-BE49-F238E27FC236}">
                <a16:creationId xmlns:a16="http://schemas.microsoft.com/office/drawing/2014/main" id="{9CF9DCB5-EDD5-6FE6-2DB8-0C356E86DE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6164" y="0"/>
            <a:ext cx="6519672" cy="651967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B85B902-B74C-A948-9F44-0C54D86DB6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16752"/>
            <a:ext cx="10515600" cy="841248"/>
          </a:xfrm>
          <a:solidFill>
            <a:schemeClr val="bg1"/>
          </a:solidFill>
          <a:effectLst>
            <a:softEdge rad="127000"/>
          </a:effectLst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rgbClr val="92D050"/>
                </a:solidFill>
              </a:rPr>
              <a:t>How do babies </a:t>
            </a:r>
            <a:r>
              <a:rPr lang="en-US" b="1" u="sng" dirty="0">
                <a:solidFill>
                  <a:srgbClr val="92D050"/>
                </a:solidFill>
              </a:rPr>
              <a:t>learn</a:t>
            </a:r>
            <a:r>
              <a:rPr lang="en-US" b="1" dirty="0">
                <a:solidFill>
                  <a:srgbClr val="92D050"/>
                </a:solidFill>
              </a:rPr>
              <a:t> to eat purée?</a:t>
            </a:r>
          </a:p>
        </p:txBody>
      </p:sp>
    </p:spTree>
    <p:extLst>
      <p:ext uri="{BB962C8B-B14F-4D97-AF65-F5344CB8AC3E}">
        <p14:creationId xmlns:p14="http://schemas.microsoft.com/office/powerpoint/2010/main" val="41221397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D3E6E153-44F4-4D86-5125-7E8C22C4B5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278" y="1322816"/>
            <a:ext cx="6609270" cy="5994339"/>
          </a:xfrm>
          <a:prstGeom prst="rect">
            <a:avLst/>
          </a:prstGeom>
          <a:noFill/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891014A8-90AC-CA32-6987-7A4DC0545C6B}"/>
              </a:ext>
            </a:extLst>
          </p:cNvPr>
          <p:cNvSpPr/>
          <p:nvPr/>
        </p:nvSpPr>
        <p:spPr>
          <a:xfrm>
            <a:off x="480277" y="1318433"/>
            <a:ext cx="6609270" cy="5994339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83915A-5186-7553-4365-0530C8E9C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713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The brain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C243A6B-5D18-004B-76AB-2BEA6E808AF9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08546" y="1160876"/>
            <a:ext cx="4877576" cy="487757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D7CC086E-427C-FE00-8C84-07D5D2C16431}"/>
              </a:ext>
            </a:extLst>
          </p:cNvPr>
          <p:cNvSpPr/>
          <p:nvPr/>
        </p:nvSpPr>
        <p:spPr>
          <a:xfrm>
            <a:off x="720560" y="3908342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17C184C-5735-7B74-C8A2-F32538E3E7DC}"/>
              </a:ext>
            </a:extLst>
          </p:cNvPr>
          <p:cNvSpPr/>
          <p:nvPr/>
        </p:nvSpPr>
        <p:spPr>
          <a:xfrm>
            <a:off x="2574950" y="199164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FBA6602-AE27-1AEF-88CD-E9E1BF601781}"/>
              </a:ext>
            </a:extLst>
          </p:cNvPr>
          <p:cNvSpPr/>
          <p:nvPr/>
        </p:nvSpPr>
        <p:spPr>
          <a:xfrm>
            <a:off x="3419152" y="2326179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EC399BF-62E6-4A81-499F-F1ABCA6CCAEC}"/>
              </a:ext>
            </a:extLst>
          </p:cNvPr>
          <p:cNvSpPr/>
          <p:nvPr/>
        </p:nvSpPr>
        <p:spPr>
          <a:xfrm>
            <a:off x="2666390" y="2843256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131FAEA-7953-48D0-EFFB-F298A4D6BACB}"/>
              </a:ext>
            </a:extLst>
          </p:cNvPr>
          <p:cNvSpPr/>
          <p:nvPr/>
        </p:nvSpPr>
        <p:spPr>
          <a:xfrm>
            <a:off x="4050309" y="3842367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746783E-FD8E-E1DE-166E-197C28228FDC}"/>
              </a:ext>
            </a:extLst>
          </p:cNvPr>
          <p:cNvSpPr/>
          <p:nvPr/>
        </p:nvSpPr>
        <p:spPr>
          <a:xfrm>
            <a:off x="3602032" y="1720556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47863D2-529C-5D6F-0E16-8426E05D872F}"/>
              </a:ext>
            </a:extLst>
          </p:cNvPr>
          <p:cNvSpPr/>
          <p:nvPr/>
        </p:nvSpPr>
        <p:spPr>
          <a:xfrm>
            <a:off x="4392679" y="239797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010F869-51E5-2698-9D44-26F1151F7C3A}"/>
              </a:ext>
            </a:extLst>
          </p:cNvPr>
          <p:cNvSpPr/>
          <p:nvPr/>
        </p:nvSpPr>
        <p:spPr>
          <a:xfrm>
            <a:off x="4752725" y="306112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7EA2800-EAA4-3359-A5B1-6429B6BAAF83}"/>
              </a:ext>
            </a:extLst>
          </p:cNvPr>
          <p:cNvSpPr/>
          <p:nvPr/>
        </p:nvSpPr>
        <p:spPr>
          <a:xfrm>
            <a:off x="4560257" y="167376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8589011-658D-1567-BC3F-1C5CA2CA397D}"/>
              </a:ext>
            </a:extLst>
          </p:cNvPr>
          <p:cNvSpPr/>
          <p:nvPr/>
        </p:nvSpPr>
        <p:spPr>
          <a:xfrm>
            <a:off x="2996973" y="3592432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9403BF9-7684-2A84-A527-0251639425B1}"/>
              </a:ext>
            </a:extLst>
          </p:cNvPr>
          <p:cNvSpPr/>
          <p:nvPr/>
        </p:nvSpPr>
        <p:spPr>
          <a:xfrm>
            <a:off x="3243910" y="4339096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0B6DCCC-818E-EDE3-1306-A7B97B6E3137}"/>
              </a:ext>
            </a:extLst>
          </p:cNvPr>
          <p:cNvSpPr/>
          <p:nvPr/>
        </p:nvSpPr>
        <p:spPr>
          <a:xfrm>
            <a:off x="3856540" y="4799440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1AC8942-BD77-054A-26BA-C10A37BBF415}"/>
              </a:ext>
            </a:extLst>
          </p:cNvPr>
          <p:cNvSpPr/>
          <p:nvPr/>
        </p:nvSpPr>
        <p:spPr>
          <a:xfrm>
            <a:off x="4791902" y="3808649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6B85DB3-1960-9B52-6314-F1E649964DCC}"/>
              </a:ext>
            </a:extLst>
          </p:cNvPr>
          <p:cNvSpPr/>
          <p:nvPr/>
        </p:nvSpPr>
        <p:spPr>
          <a:xfrm>
            <a:off x="5347338" y="216196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6C40202-BFA0-EEFE-2CF0-05CFF009BFF1}"/>
              </a:ext>
            </a:extLst>
          </p:cNvPr>
          <p:cNvSpPr/>
          <p:nvPr/>
        </p:nvSpPr>
        <p:spPr>
          <a:xfrm>
            <a:off x="5860330" y="271622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C483E8E-E81A-704B-0D39-787BE8A19D56}"/>
              </a:ext>
            </a:extLst>
          </p:cNvPr>
          <p:cNvSpPr/>
          <p:nvPr/>
        </p:nvSpPr>
        <p:spPr>
          <a:xfrm>
            <a:off x="5438778" y="3298872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A3D2856-6017-11A4-02B9-E44EA54CD301}"/>
              </a:ext>
            </a:extLst>
          </p:cNvPr>
          <p:cNvSpPr/>
          <p:nvPr/>
        </p:nvSpPr>
        <p:spPr>
          <a:xfrm>
            <a:off x="6556542" y="305842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7A6E7B2-BD5E-BA08-BB2A-EED21FFCE39C}"/>
              </a:ext>
            </a:extLst>
          </p:cNvPr>
          <p:cNvSpPr/>
          <p:nvPr/>
        </p:nvSpPr>
        <p:spPr>
          <a:xfrm>
            <a:off x="5621658" y="413491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E581476-01AF-0D0E-0CC6-75F3BDADAF0F}"/>
              </a:ext>
            </a:extLst>
          </p:cNvPr>
          <p:cNvSpPr/>
          <p:nvPr/>
        </p:nvSpPr>
        <p:spPr>
          <a:xfrm>
            <a:off x="4786481" y="4773722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520C4FC-9FBB-BD9B-0A21-380C27B0C8A1}"/>
              </a:ext>
            </a:extLst>
          </p:cNvPr>
          <p:cNvSpPr/>
          <p:nvPr/>
        </p:nvSpPr>
        <p:spPr>
          <a:xfrm>
            <a:off x="3765100" y="3152949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62FC972-4742-F6C8-F83E-EB8D7A9EAB8D}"/>
              </a:ext>
            </a:extLst>
          </p:cNvPr>
          <p:cNvSpPr/>
          <p:nvPr/>
        </p:nvSpPr>
        <p:spPr>
          <a:xfrm>
            <a:off x="2392070" y="4430249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1833A3C-1ACC-312C-EC30-4F366003BA39}"/>
              </a:ext>
            </a:extLst>
          </p:cNvPr>
          <p:cNvSpPr/>
          <p:nvPr/>
        </p:nvSpPr>
        <p:spPr>
          <a:xfrm>
            <a:off x="5677450" y="4982320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9F1486B-D5F9-9F8B-15FF-FD26D4EEE9B7}"/>
              </a:ext>
            </a:extLst>
          </p:cNvPr>
          <p:cNvSpPr/>
          <p:nvPr/>
        </p:nvSpPr>
        <p:spPr>
          <a:xfrm>
            <a:off x="6465102" y="429251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EEB52577-C722-3664-339D-8F977286A1B9}"/>
              </a:ext>
            </a:extLst>
          </p:cNvPr>
          <p:cNvSpPr/>
          <p:nvPr/>
        </p:nvSpPr>
        <p:spPr>
          <a:xfrm>
            <a:off x="6091646" y="359966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6007DE01-BFD5-6366-62FA-BE1962F628F8}"/>
              </a:ext>
            </a:extLst>
          </p:cNvPr>
          <p:cNvSpPr/>
          <p:nvPr/>
        </p:nvSpPr>
        <p:spPr>
          <a:xfrm>
            <a:off x="1849655" y="239797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DC3A38C-BC0F-7B4A-054E-EEF1CCA46D0A}"/>
              </a:ext>
            </a:extLst>
          </p:cNvPr>
          <p:cNvSpPr/>
          <p:nvPr/>
        </p:nvSpPr>
        <p:spPr>
          <a:xfrm>
            <a:off x="2082050" y="3592432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3B032A93-E614-55BF-83D3-5665CF0B2C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775966">
            <a:off x="9578387" y="3077346"/>
            <a:ext cx="145058" cy="229916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45F9FA0B-35FD-B9F2-BF60-FCBAC05D78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3095">
            <a:off x="9543189" y="3332453"/>
            <a:ext cx="120202" cy="19052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FA6B7D89-1083-7074-99FC-7E7A33CE36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910609">
            <a:off x="9991934" y="3105429"/>
            <a:ext cx="130346" cy="206598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B540069C-3C2E-A44F-E983-21C30FE6BC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26933" y="3335829"/>
            <a:ext cx="95568" cy="151474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D287D259-577D-0B00-9FD2-2DE7A72AB0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53579" y="3532026"/>
            <a:ext cx="76222" cy="120812"/>
          </a:xfrm>
          <a:prstGeom prst="rect">
            <a:avLst/>
          </a:prstGeom>
        </p:spPr>
      </p:pic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A843E846-16E8-03A8-E551-4CC958EB7328}"/>
              </a:ext>
            </a:extLst>
          </p:cNvPr>
          <p:cNvSpPr/>
          <p:nvPr/>
        </p:nvSpPr>
        <p:spPr>
          <a:xfrm rot="11604491" flipV="1">
            <a:off x="6001683" y="1779166"/>
            <a:ext cx="2823116" cy="408134"/>
          </a:xfrm>
          <a:custGeom>
            <a:avLst/>
            <a:gdLst>
              <a:gd name="connsiteX0" fmla="*/ 1209675 w 1209675"/>
              <a:gd name="connsiteY0" fmla="*/ 173326 h 173326"/>
              <a:gd name="connsiteX1" fmla="*/ 581025 w 1209675"/>
              <a:gd name="connsiteY1" fmla="*/ 1876 h 173326"/>
              <a:gd name="connsiteX2" fmla="*/ 0 w 1209675"/>
              <a:gd name="connsiteY2" fmla="*/ 97126 h 173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09675" h="173326">
                <a:moveTo>
                  <a:pt x="1209675" y="173326"/>
                </a:moveTo>
                <a:cubicBezTo>
                  <a:pt x="996156" y="93951"/>
                  <a:pt x="782637" y="14576"/>
                  <a:pt x="581025" y="1876"/>
                </a:cubicBezTo>
                <a:cubicBezTo>
                  <a:pt x="379413" y="-10824"/>
                  <a:pt x="189706" y="43151"/>
                  <a:pt x="0" y="97126"/>
                </a:cubicBezTo>
              </a:path>
            </a:pathLst>
          </a:custGeom>
          <a:noFill/>
          <a:ln w="762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Content Placeholder 4">
            <a:extLst>
              <a:ext uri="{FF2B5EF4-FFF2-40B4-BE49-F238E27FC236}">
                <a16:creationId xmlns:a16="http://schemas.microsoft.com/office/drawing/2014/main" id="{76C02051-A2B4-5720-DB04-F65230FF74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17332" y="-7130"/>
            <a:ext cx="1680894" cy="168089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4569DCAA-50D1-A1DA-1D7D-1508075EF2E7}"/>
              </a:ext>
            </a:extLst>
          </p:cNvPr>
          <p:cNvSpPr/>
          <p:nvPr/>
        </p:nvSpPr>
        <p:spPr>
          <a:xfrm rot="18821343">
            <a:off x="7302049" y="3989986"/>
            <a:ext cx="1895410" cy="553656"/>
          </a:xfrm>
          <a:custGeom>
            <a:avLst/>
            <a:gdLst>
              <a:gd name="connsiteX0" fmla="*/ 1209675 w 1209675"/>
              <a:gd name="connsiteY0" fmla="*/ 173326 h 173326"/>
              <a:gd name="connsiteX1" fmla="*/ 581025 w 1209675"/>
              <a:gd name="connsiteY1" fmla="*/ 1876 h 173326"/>
              <a:gd name="connsiteX2" fmla="*/ 0 w 1209675"/>
              <a:gd name="connsiteY2" fmla="*/ 97126 h 173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09675" h="173326">
                <a:moveTo>
                  <a:pt x="1209675" y="173326"/>
                </a:moveTo>
                <a:cubicBezTo>
                  <a:pt x="996156" y="93951"/>
                  <a:pt x="782637" y="14576"/>
                  <a:pt x="581025" y="1876"/>
                </a:cubicBezTo>
                <a:cubicBezTo>
                  <a:pt x="379413" y="-10824"/>
                  <a:pt x="189706" y="43151"/>
                  <a:pt x="0" y="97126"/>
                </a:cubicBezTo>
              </a:path>
            </a:pathLst>
          </a:custGeom>
          <a:noFill/>
          <a:ln w="76200">
            <a:solidFill>
              <a:schemeClr val="accent2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2335C90F-A18B-01E1-3626-3B9A30486F5F}"/>
              </a:ext>
            </a:extLst>
          </p:cNvPr>
          <p:cNvSpPr/>
          <p:nvPr/>
        </p:nvSpPr>
        <p:spPr>
          <a:xfrm>
            <a:off x="937130" y="4650479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B8F404A2-7826-924A-57B5-33A61C29B505}"/>
              </a:ext>
            </a:extLst>
          </p:cNvPr>
          <p:cNvSpPr/>
          <p:nvPr/>
        </p:nvSpPr>
        <p:spPr>
          <a:xfrm>
            <a:off x="871712" y="3182980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021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6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9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2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03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4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6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07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8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0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11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2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4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15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6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8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19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0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2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23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4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6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27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8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2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250"/>
                            </p:stCondLst>
                            <p:childTnLst>
                              <p:par>
                                <p:cTn id="1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750"/>
                            </p:stCondLst>
                            <p:childTnLst>
                              <p:par>
                                <p:cTn id="1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2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6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>
                            <p:stCondLst>
                              <p:cond delay="250"/>
                            </p:stCondLst>
                            <p:childTnLst>
                              <p:par>
                                <p:cTn id="14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0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500"/>
                            </p:stCondLst>
                            <p:childTnLst>
                              <p:par>
                                <p:cTn id="15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4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750"/>
                            </p:stCondLst>
                            <p:childTnLst>
                              <p:par>
                                <p:cTn id="15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8" dur="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>
                            <p:stCondLst>
                              <p:cond delay="1000"/>
                            </p:stCondLst>
                            <p:childTnLst>
                              <p:par>
                                <p:cTn id="16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2" dur="2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53" grpId="0" animBg="1"/>
      <p:bldP spid="56" grpId="0" animBg="1"/>
      <p:bldP spid="83" grpId="0" animBg="1"/>
      <p:bldP spid="8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D3E6E153-44F4-4D86-5125-7E8C22C4B5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278" y="1322816"/>
            <a:ext cx="6609270" cy="5994339"/>
          </a:xfrm>
          <a:prstGeom prst="rect">
            <a:avLst/>
          </a:prstGeom>
          <a:noFill/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891014A8-90AC-CA32-6987-7A4DC0545C6B}"/>
              </a:ext>
            </a:extLst>
          </p:cNvPr>
          <p:cNvSpPr/>
          <p:nvPr/>
        </p:nvSpPr>
        <p:spPr>
          <a:xfrm>
            <a:off x="480277" y="1318433"/>
            <a:ext cx="6609270" cy="5994339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83915A-5186-7553-4365-0530C8E9C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713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The brain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C243A6B-5D18-004B-76AB-2BEA6E808AF9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08546" y="1160876"/>
            <a:ext cx="4877576" cy="487757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D7CC086E-427C-FE00-8C84-07D5D2C16431}"/>
              </a:ext>
            </a:extLst>
          </p:cNvPr>
          <p:cNvSpPr/>
          <p:nvPr/>
        </p:nvSpPr>
        <p:spPr>
          <a:xfrm>
            <a:off x="720560" y="3908342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17C184C-5735-7B74-C8A2-F32538E3E7DC}"/>
              </a:ext>
            </a:extLst>
          </p:cNvPr>
          <p:cNvSpPr/>
          <p:nvPr/>
        </p:nvSpPr>
        <p:spPr>
          <a:xfrm>
            <a:off x="2574950" y="199164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FBA6602-AE27-1AEF-88CD-E9E1BF601781}"/>
              </a:ext>
            </a:extLst>
          </p:cNvPr>
          <p:cNvSpPr/>
          <p:nvPr/>
        </p:nvSpPr>
        <p:spPr>
          <a:xfrm>
            <a:off x="3419152" y="2326179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EC399BF-62E6-4A81-499F-F1ABCA6CCAEC}"/>
              </a:ext>
            </a:extLst>
          </p:cNvPr>
          <p:cNvSpPr/>
          <p:nvPr/>
        </p:nvSpPr>
        <p:spPr>
          <a:xfrm>
            <a:off x="2666390" y="2843256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131FAEA-7953-48D0-EFFB-F298A4D6BACB}"/>
              </a:ext>
            </a:extLst>
          </p:cNvPr>
          <p:cNvSpPr/>
          <p:nvPr/>
        </p:nvSpPr>
        <p:spPr>
          <a:xfrm>
            <a:off x="4050309" y="3842367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746783E-FD8E-E1DE-166E-197C28228FDC}"/>
              </a:ext>
            </a:extLst>
          </p:cNvPr>
          <p:cNvSpPr/>
          <p:nvPr/>
        </p:nvSpPr>
        <p:spPr>
          <a:xfrm>
            <a:off x="3602032" y="1720556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47863D2-529C-5D6F-0E16-8426E05D872F}"/>
              </a:ext>
            </a:extLst>
          </p:cNvPr>
          <p:cNvSpPr/>
          <p:nvPr/>
        </p:nvSpPr>
        <p:spPr>
          <a:xfrm>
            <a:off x="4392679" y="239797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010F869-51E5-2698-9D44-26F1151F7C3A}"/>
              </a:ext>
            </a:extLst>
          </p:cNvPr>
          <p:cNvSpPr/>
          <p:nvPr/>
        </p:nvSpPr>
        <p:spPr>
          <a:xfrm>
            <a:off x="4752725" y="306112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7EA2800-EAA4-3359-A5B1-6429B6BAAF83}"/>
              </a:ext>
            </a:extLst>
          </p:cNvPr>
          <p:cNvSpPr/>
          <p:nvPr/>
        </p:nvSpPr>
        <p:spPr>
          <a:xfrm>
            <a:off x="4560257" y="167376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8589011-658D-1567-BC3F-1C5CA2CA397D}"/>
              </a:ext>
            </a:extLst>
          </p:cNvPr>
          <p:cNvSpPr/>
          <p:nvPr/>
        </p:nvSpPr>
        <p:spPr>
          <a:xfrm>
            <a:off x="2996973" y="3592432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9403BF9-7684-2A84-A527-0251639425B1}"/>
              </a:ext>
            </a:extLst>
          </p:cNvPr>
          <p:cNvSpPr/>
          <p:nvPr/>
        </p:nvSpPr>
        <p:spPr>
          <a:xfrm>
            <a:off x="3243910" y="4339096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0B6DCCC-818E-EDE3-1306-A7B97B6E3137}"/>
              </a:ext>
            </a:extLst>
          </p:cNvPr>
          <p:cNvSpPr/>
          <p:nvPr/>
        </p:nvSpPr>
        <p:spPr>
          <a:xfrm>
            <a:off x="3856540" y="4799440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1AC8942-BD77-054A-26BA-C10A37BBF415}"/>
              </a:ext>
            </a:extLst>
          </p:cNvPr>
          <p:cNvSpPr/>
          <p:nvPr/>
        </p:nvSpPr>
        <p:spPr>
          <a:xfrm>
            <a:off x="4791902" y="3808649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6B85DB3-1960-9B52-6314-F1E649964DCC}"/>
              </a:ext>
            </a:extLst>
          </p:cNvPr>
          <p:cNvSpPr/>
          <p:nvPr/>
        </p:nvSpPr>
        <p:spPr>
          <a:xfrm>
            <a:off x="5347338" y="216196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6C40202-BFA0-EEFE-2CF0-05CFF009BFF1}"/>
              </a:ext>
            </a:extLst>
          </p:cNvPr>
          <p:cNvSpPr/>
          <p:nvPr/>
        </p:nvSpPr>
        <p:spPr>
          <a:xfrm>
            <a:off x="5860330" y="271622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C483E8E-E81A-704B-0D39-787BE8A19D56}"/>
              </a:ext>
            </a:extLst>
          </p:cNvPr>
          <p:cNvSpPr/>
          <p:nvPr/>
        </p:nvSpPr>
        <p:spPr>
          <a:xfrm>
            <a:off x="5438778" y="3298872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A3D2856-6017-11A4-02B9-E44EA54CD301}"/>
              </a:ext>
            </a:extLst>
          </p:cNvPr>
          <p:cNvSpPr/>
          <p:nvPr/>
        </p:nvSpPr>
        <p:spPr>
          <a:xfrm>
            <a:off x="6556542" y="305842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7A6E7B2-BD5E-BA08-BB2A-EED21FFCE39C}"/>
              </a:ext>
            </a:extLst>
          </p:cNvPr>
          <p:cNvSpPr/>
          <p:nvPr/>
        </p:nvSpPr>
        <p:spPr>
          <a:xfrm>
            <a:off x="5621658" y="413491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E581476-01AF-0D0E-0CC6-75F3BDADAF0F}"/>
              </a:ext>
            </a:extLst>
          </p:cNvPr>
          <p:cNvSpPr/>
          <p:nvPr/>
        </p:nvSpPr>
        <p:spPr>
          <a:xfrm>
            <a:off x="4786481" y="4773722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520C4FC-9FBB-BD9B-0A21-380C27B0C8A1}"/>
              </a:ext>
            </a:extLst>
          </p:cNvPr>
          <p:cNvSpPr/>
          <p:nvPr/>
        </p:nvSpPr>
        <p:spPr>
          <a:xfrm>
            <a:off x="3765100" y="3152949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62FC972-4742-F6C8-F83E-EB8D7A9EAB8D}"/>
              </a:ext>
            </a:extLst>
          </p:cNvPr>
          <p:cNvSpPr/>
          <p:nvPr/>
        </p:nvSpPr>
        <p:spPr>
          <a:xfrm>
            <a:off x="2392070" y="4430249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1833A3C-1ACC-312C-EC30-4F366003BA39}"/>
              </a:ext>
            </a:extLst>
          </p:cNvPr>
          <p:cNvSpPr/>
          <p:nvPr/>
        </p:nvSpPr>
        <p:spPr>
          <a:xfrm>
            <a:off x="5677450" y="4982320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9F1486B-D5F9-9F8B-15FF-FD26D4EEE9B7}"/>
              </a:ext>
            </a:extLst>
          </p:cNvPr>
          <p:cNvSpPr/>
          <p:nvPr/>
        </p:nvSpPr>
        <p:spPr>
          <a:xfrm>
            <a:off x="6465102" y="429251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EEB52577-C722-3664-339D-8F977286A1B9}"/>
              </a:ext>
            </a:extLst>
          </p:cNvPr>
          <p:cNvSpPr/>
          <p:nvPr/>
        </p:nvSpPr>
        <p:spPr>
          <a:xfrm>
            <a:off x="6091646" y="359966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6007DE01-BFD5-6366-62FA-BE1962F628F8}"/>
              </a:ext>
            </a:extLst>
          </p:cNvPr>
          <p:cNvSpPr/>
          <p:nvPr/>
        </p:nvSpPr>
        <p:spPr>
          <a:xfrm>
            <a:off x="1849655" y="239797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DC3A38C-BC0F-7B4A-054E-EEF1CCA46D0A}"/>
              </a:ext>
            </a:extLst>
          </p:cNvPr>
          <p:cNvSpPr/>
          <p:nvPr/>
        </p:nvSpPr>
        <p:spPr>
          <a:xfrm>
            <a:off x="2082050" y="3592432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A843E846-16E8-03A8-E551-4CC958EB7328}"/>
              </a:ext>
            </a:extLst>
          </p:cNvPr>
          <p:cNvSpPr/>
          <p:nvPr/>
        </p:nvSpPr>
        <p:spPr>
          <a:xfrm rot="11604491" flipV="1">
            <a:off x="6001683" y="1779166"/>
            <a:ext cx="2823116" cy="408134"/>
          </a:xfrm>
          <a:custGeom>
            <a:avLst/>
            <a:gdLst>
              <a:gd name="connsiteX0" fmla="*/ 1209675 w 1209675"/>
              <a:gd name="connsiteY0" fmla="*/ 173326 h 173326"/>
              <a:gd name="connsiteX1" fmla="*/ 581025 w 1209675"/>
              <a:gd name="connsiteY1" fmla="*/ 1876 h 173326"/>
              <a:gd name="connsiteX2" fmla="*/ 0 w 1209675"/>
              <a:gd name="connsiteY2" fmla="*/ 97126 h 173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09675" h="173326">
                <a:moveTo>
                  <a:pt x="1209675" y="173326"/>
                </a:moveTo>
                <a:cubicBezTo>
                  <a:pt x="996156" y="93951"/>
                  <a:pt x="782637" y="14576"/>
                  <a:pt x="581025" y="1876"/>
                </a:cubicBezTo>
                <a:cubicBezTo>
                  <a:pt x="379413" y="-10824"/>
                  <a:pt x="189706" y="43151"/>
                  <a:pt x="0" y="97126"/>
                </a:cubicBezTo>
              </a:path>
            </a:pathLst>
          </a:custGeom>
          <a:noFill/>
          <a:ln w="762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Content Placeholder 4">
            <a:extLst>
              <a:ext uri="{FF2B5EF4-FFF2-40B4-BE49-F238E27FC236}">
                <a16:creationId xmlns:a16="http://schemas.microsoft.com/office/drawing/2014/main" id="{76C02051-A2B4-5720-DB04-F65230FF74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17332" y="-7130"/>
            <a:ext cx="1680894" cy="168089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3" name="Oval 82">
            <a:extLst>
              <a:ext uri="{FF2B5EF4-FFF2-40B4-BE49-F238E27FC236}">
                <a16:creationId xmlns:a16="http://schemas.microsoft.com/office/drawing/2014/main" id="{2335C90F-A18B-01E1-3626-3B9A30486F5F}"/>
              </a:ext>
            </a:extLst>
          </p:cNvPr>
          <p:cNvSpPr/>
          <p:nvPr/>
        </p:nvSpPr>
        <p:spPr>
          <a:xfrm>
            <a:off x="937130" y="4650479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B8F404A2-7826-924A-57B5-33A61C29B505}"/>
              </a:ext>
            </a:extLst>
          </p:cNvPr>
          <p:cNvSpPr/>
          <p:nvPr/>
        </p:nvSpPr>
        <p:spPr>
          <a:xfrm>
            <a:off x="871712" y="3182980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7035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2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6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20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3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24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5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7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28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9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1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32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3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7DFE8E0-7A2E-E458-5D2B-2DD4C6F44C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67000" y="0"/>
            <a:ext cx="6858000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A4C6F33-51FE-5AC7-142A-9ACE1B29F7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672584"/>
            <a:ext cx="10515600" cy="1024128"/>
          </a:xfrm>
          <a:solidFill>
            <a:schemeClr val="bg1"/>
          </a:solidFill>
          <a:effectLst>
            <a:softEdge rad="127000"/>
          </a:effectLst>
        </p:spPr>
        <p:txBody>
          <a:bodyPr/>
          <a:lstStyle/>
          <a:p>
            <a:pPr algn="ctr"/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A </a:t>
            </a:r>
            <a:r>
              <a:rPr lang="en-US" b="1" u="sng" dirty="0">
                <a:solidFill>
                  <a:schemeClr val="bg1">
                    <a:lumMod val="50000"/>
                  </a:schemeClr>
                </a:solidFill>
              </a:rPr>
              <a:t>brain</a:t>
            </a:r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 to predict the next letter</a:t>
            </a:r>
          </a:p>
        </p:txBody>
      </p:sp>
    </p:spTree>
    <p:extLst>
      <p:ext uri="{BB962C8B-B14F-4D97-AF65-F5344CB8AC3E}">
        <p14:creationId xmlns:p14="http://schemas.microsoft.com/office/powerpoint/2010/main" val="28226726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Content Placeholder 33">
            <a:extLst>
              <a:ext uri="{FF2B5EF4-FFF2-40B4-BE49-F238E27FC236}">
                <a16:creationId xmlns:a16="http://schemas.microsoft.com/office/drawing/2014/main" id="{A0003F56-9B47-7E2C-9DC3-757B92C138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85526" y="1690688"/>
            <a:ext cx="5020948" cy="5167312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A46AB8-545C-1694-48A3-5C6086EEF7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Artificial Brain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349EEEC-FEF1-F852-43FF-0999268E3929}"/>
              </a:ext>
            </a:extLst>
          </p:cNvPr>
          <p:cNvSpPr txBox="1"/>
          <p:nvPr/>
        </p:nvSpPr>
        <p:spPr>
          <a:xfrm>
            <a:off x="48748" y="2962275"/>
            <a:ext cx="23262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^</a:t>
            </a:r>
            <a:r>
              <a:rPr lang="en-US" sz="5400" dirty="0" err="1"/>
              <a:t>physi</a:t>
            </a:r>
            <a:r>
              <a:rPr lang="en-US" sz="5400" dirty="0"/>
              <a:t>_</a:t>
            </a:r>
          </a:p>
        </p:txBody>
      </p: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7910BC20-7BBD-17D7-4A15-EED508FD88C2}"/>
              </a:ext>
            </a:extLst>
          </p:cNvPr>
          <p:cNvSpPr/>
          <p:nvPr/>
        </p:nvSpPr>
        <p:spPr>
          <a:xfrm>
            <a:off x="2563314" y="3126432"/>
            <a:ext cx="966151" cy="764233"/>
          </a:xfrm>
          <a:custGeom>
            <a:avLst/>
            <a:gdLst>
              <a:gd name="connsiteX0" fmla="*/ 0 w 966151"/>
              <a:gd name="connsiteY0" fmla="*/ 191058 h 764233"/>
              <a:gd name="connsiteX1" fmla="*/ 584035 w 966151"/>
              <a:gd name="connsiteY1" fmla="*/ 191058 h 764233"/>
              <a:gd name="connsiteX2" fmla="*/ 584035 w 966151"/>
              <a:gd name="connsiteY2" fmla="*/ 0 h 764233"/>
              <a:gd name="connsiteX3" fmla="*/ 966151 w 966151"/>
              <a:gd name="connsiteY3" fmla="*/ 382117 h 764233"/>
              <a:gd name="connsiteX4" fmla="*/ 584035 w 966151"/>
              <a:gd name="connsiteY4" fmla="*/ 764233 h 764233"/>
              <a:gd name="connsiteX5" fmla="*/ 584035 w 966151"/>
              <a:gd name="connsiteY5" fmla="*/ 573175 h 764233"/>
              <a:gd name="connsiteX6" fmla="*/ 0 w 966151"/>
              <a:gd name="connsiteY6" fmla="*/ 573175 h 764233"/>
              <a:gd name="connsiteX7" fmla="*/ 0 w 966151"/>
              <a:gd name="connsiteY7" fmla="*/ 191058 h 7642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66151" h="764233" fill="none" extrusionOk="0">
                <a:moveTo>
                  <a:pt x="0" y="191058"/>
                </a:moveTo>
                <a:cubicBezTo>
                  <a:pt x="189779" y="180754"/>
                  <a:pt x="431238" y="174699"/>
                  <a:pt x="584035" y="191058"/>
                </a:cubicBezTo>
                <a:cubicBezTo>
                  <a:pt x="592372" y="126195"/>
                  <a:pt x="584376" y="52478"/>
                  <a:pt x="584035" y="0"/>
                </a:cubicBezTo>
                <a:cubicBezTo>
                  <a:pt x="670675" y="85266"/>
                  <a:pt x="789558" y="197698"/>
                  <a:pt x="966151" y="382117"/>
                </a:cubicBezTo>
                <a:cubicBezTo>
                  <a:pt x="778316" y="575217"/>
                  <a:pt x="738538" y="627343"/>
                  <a:pt x="584035" y="764233"/>
                </a:cubicBezTo>
                <a:cubicBezTo>
                  <a:pt x="589304" y="683271"/>
                  <a:pt x="588091" y="663725"/>
                  <a:pt x="584035" y="573175"/>
                </a:cubicBezTo>
                <a:cubicBezTo>
                  <a:pt x="395127" y="549468"/>
                  <a:pt x="189443" y="544099"/>
                  <a:pt x="0" y="573175"/>
                </a:cubicBezTo>
                <a:cubicBezTo>
                  <a:pt x="-17464" y="483309"/>
                  <a:pt x="-6378" y="357737"/>
                  <a:pt x="0" y="191058"/>
                </a:cubicBezTo>
                <a:close/>
              </a:path>
              <a:path w="966151" h="764233" stroke="0" extrusionOk="0">
                <a:moveTo>
                  <a:pt x="0" y="191058"/>
                </a:moveTo>
                <a:cubicBezTo>
                  <a:pt x="162416" y="215624"/>
                  <a:pt x="465912" y="170599"/>
                  <a:pt x="584035" y="191058"/>
                </a:cubicBezTo>
                <a:cubicBezTo>
                  <a:pt x="592081" y="99906"/>
                  <a:pt x="580656" y="55668"/>
                  <a:pt x="584035" y="0"/>
                </a:cubicBezTo>
                <a:cubicBezTo>
                  <a:pt x="722642" y="103190"/>
                  <a:pt x="798351" y="220197"/>
                  <a:pt x="966151" y="382117"/>
                </a:cubicBezTo>
                <a:cubicBezTo>
                  <a:pt x="876929" y="468669"/>
                  <a:pt x="755422" y="613746"/>
                  <a:pt x="584035" y="764233"/>
                </a:cubicBezTo>
                <a:cubicBezTo>
                  <a:pt x="589475" y="674128"/>
                  <a:pt x="583952" y="621567"/>
                  <a:pt x="584035" y="573175"/>
                </a:cubicBezTo>
                <a:cubicBezTo>
                  <a:pt x="391815" y="555632"/>
                  <a:pt x="265595" y="573124"/>
                  <a:pt x="0" y="573175"/>
                </a:cubicBezTo>
                <a:cubicBezTo>
                  <a:pt x="-7966" y="398342"/>
                  <a:pt x="-11634" y="362137"/>
                  <a:pt x="0" y="191058"/>
                </a:cubicBezTo>
                <a:close/>
              </a:path>
            </a:pathLst>
          </a:custGeom>
          <a:solidFill>
            <a:srgbClr val="ECE2DA"/>
          </a:solidFill>
          <a:ln w="57150">
            <a:solidFill>
              <a:srgbClr val="B99F99"/>
            </a:solidFill>
            <a:extLst>
              <a:ext uri="{C807C97D-BFC1-408E-A445-0C87EB9F89A2}">
                <ask:lineSketchStyleProps xmlns:ask="http://schemas.microsoft.com/office/drawing/2018/sketchyshapes" sd="2246137041">
                  <a:prstGeom prst="rightArrow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81E38CC-C519-74D9-42BE-1107A4286770}"/>
              </a:ext>
            </a:extLst>
          </p:cNvPr>
          <p:cNvSpPr txBox="1"/>
          <p:nvPr/>
        </p:nvSpPr>
        <p:spPr>
          <a:xfrm>
            <a:off x="10556597" y="2962275"/>
            <a:ext cx="47801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/>
              <a:t>c</a:t>
            </a:r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87D1BB48-AB73-16D9-E668-A794FC94B7FE}"/>
              </a:ext>
            </a:extLst>
          </p:cNvPr>
          <p:cNvSpPr/>
          <p:nvPr/>
        </p:nvSpPr>
        <p:spPr>
          <a:xfrm>
            <a:off x="8988732" y="3120777"/>
            <a:ext cx="966151" cy="764233"/>
          </a:xfrm>
          <a:custGeom>
            <a:avLst/>
            <a:gdLst>
              <a:gd name="connsiteX0" fmla="*/ 0 w 966151"/>
              <a:gd name="connsiteY0" fmla="*/ 191058 h 764233"/>
              <a:gd name="connsiteX1" fmla="*/ 584035 w 966151"/>
              <a:gd name="connsiteY1" fmla="*/ 191058 h 764233"/>
              <a:gd name="connsiteX2" fmla="*/ 584035 w 966151"/>
              <a:gd name="connsiteY2" fmla="*/ 0 h 764233"/>
              <a:gd name="connsiteX3" fmla="*/ 966151 w 966151"/>
              <a:gd name="connsiteY3" fmla="*/ 382117 h 764233"/>
              <a:gd name="connsiteX4" fmla="*/ 584035 w 966151"/>
              <a:gd name="connsiteY4" fmla="*/ 764233 h 764233"/>
              <a:gd name="connsiteX5" fmla="*/ 584035 w 966151"/>
              <a:gd name="connsiteY5" fmla="*/ 573175 h 764233"/>
              <a:gd name="connsiteX6" fmla="*/ 0 w 966151"/>
              <a:gd name="connsiteY6" fmla="*/ 573175 h 764233"/>
              <a:gd name="connsiteX7" fmla="*/ 0 w 966151"/>
              <a:gd name="connsiteY7" fmla="*/ 191058 h 7642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66151" h="764233" fill="none" extrusionOk="0">
                <a:moveTo>
                  <a:pt x="0" y="191058"/>
                </a:moveTo>
                <a:cubicBezTo>
                  <a:pt x="202696" y="226151"/>
                  <a:pt x="475977" y="168068"/>
                  <a:pt x="584035" y="191058"/>
                </a:cubicBezTo>
                <a:cubicBezTo>
                  <a:pt x="571590" y="118563"/>
                  <a:pt x="569894" y="89654"/>
                  <a:pt x="584035" y="0"/>
                </a:cubicBezTo>
                <a:cubicBezTo>
                  <a:pt x="623439" y="67492"/>
                  <a:pt x="861854" y="221870"/>
                  <a:pt x="966151" y="382117"/>
                </a:cubicBezTo>
                <a:cubicBezTo>
                  <a:pt x="864756" y="428498"/>
                  <a:pt x="789467" y="611320"/>
                  <a:pt x="584035" y="764233"/>
                </a:cubicBezTo>
                <a:cubicBezTo>
                  <a:pt x="579255" y="670711"/>
                  <a:pt x="570831" y="650161"/>
                  <a:pt x="584035" y="573175"/>
                </a:cubicBezTo>
                <a:cubicBezTo>
                  <a:pt x="507682" y="600705"/>
                  <a:pt x="100918" y="552679"/>
                  <a:pt x="0" y="573175"/>
                </a:cubicBezTo>
                <a:cubicBezTo>
                  <a:pt x="30512" y="475612"/>
                  <a:pt x="-21165" y="281743"/>
                  <a:pt x="0" y="191058"/>
                </a:cubicBezTo>
                <a:close/>
              </a:path>
              <a:path w="966151" h="764233" stroke="0" extrusionOk="0">
                <a:moveTo>
                  <a:pt x="0" y="191058"/>
                </a:moveTo>
                <a:cubicBezTo>
                  <a:pt x="63311" y="223252"/>
                  <a:pt x="455697" y="195382"/>
                  <a:pt x="584035" y="191058"/>
                </a:cubicBezTo>
                <a:cubicBezTo>
                  <a:pt x="599558" y="120585"/>
                  <a:pt x="599723" y="44664"/>
                  <a:pt x="584035" y="0"/>
                </a:cubicBezTo>
                <a:cubicBezTo>
                  <a:pt x="699569" y="112198"/>
                  <a:pt x="767463" y="225771"/>
                  <a:pt x="966151" y="382117"/>
                </a:cubicBezTo>
                <a:cubicBezTo>
                  <a:pt x="827238" y="469408"/>
                  <a:pt x="671341" y="723386"/>
                  <a:pt x="584035" y="764233"/>
                </a:cubicBezTo>
                <a:cubicBezTo>
                  <a:pt x="585910" y="670295"/>
                  <a:pt x="571558" y="594058"/>
                  <a:pt x="584035" y="573175"/>
                </a:cubicBezTo>
                <a:cubicBezTo>
                  <a:pt x="322484" y="577023"/>
                  <a:pt x="147440" y="524717"/>
                  <a:pt x="0" y="573175"/>
                </a:cubicBezTo>
                <a:cubicBezTo>
                  <a:pt x="-31059" y="391348"/>
                  <a:pt x="-28813" y="312355"/>
                  <a:pt x="0" y="191058"/>
                </a:cubicBezTo>
                <a:close/>
              </a:path>
            </a:pathLst>
          </a:custGeom>
          <a:solidFill>
            <a:srgbClr val="ECE2DA"/>
          </a:solidFill>
          <a:ln w="57150">
            <a:solidFill>
              <a:srgbClr val="B99F99"/>
            </a:solidFill>
            <a:extLst>
              <a:ext uri="{C807C97D-BFC1-408E-A445-0C87EB9F89A2}">
                <ask:lineSketchStyleProps xmlns:ask="http://schemas.microsoft.com/office/drawing/2018/sketchyshapes" sd="2246137041">
                  <a:prstGeom prst="rightArrow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2242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1"/>
      <p:bldP spid="36" grpId="0" animBg="1"/>
      <p:bldP spid="40" grpId="0"/>
      <p:bldP spid="41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1B344-384B-13C2-2785-D4757927E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Generator vs Discriminator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7D3467-A4B7-C139-A1A4-C77222E58E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7447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3B640-8B46-05E4-D601-26BFB6C89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Denoising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52C8E3-B990-B6FB-900C-ECECA2E9FE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5987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4">
            <a:extLst>
              <a:ext uri="{FF2B5EF4-FFF2-40B4-BE49-F238E27FC236}">
                <a16:creationId xmlns:a16="http://schemas.microsoft.com/office/drawing/2014/main" id="{890276A8-8558-A21C-7E7E-E686A3A393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04104" y="1"/>
            <a:ext cx="758379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2B3DBA-9F5F-EDA4-64C2-8BCC1A73F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858982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Method 1: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5647A29-226C-AEE0-9229-E93E438293A3}"/>
              </a:ext>
            </a:extLst>
          </p:cNvPr>
          <p:cNvSpPr txBox="1">
            <a:spLocks/>
          </p:cNvSpPr>
          <p:nvPr/>
        </p:nvSpPr>
        <p:spPr>
          <a:xfrm>
            <a:off x="838199" y="5999016"/>
            <a:ext cx="10515600" cy="858983"/>
          </a:xfrm>
          <a:prstGeom prst="rect">
            <a:avLst/>
          </a:prstGeom>
          <a:solidFill>
            <a:schemeClr val="bg1">
              <a:alpha val="67000"/>
            </a:schemeClr>
          </a:solidFill>
          <a:effectLst>
            <a:softEdge rad="127000"/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u="sng" dirty="0">
                <a:solidFill>
                  <a:srgbClr val="7030A0"/>
                </a:solidFill>
              </a:rPr>
              <a:t>Randomly</a:t>
            </a:r>
            <a:r>
              <a:rPr lang="en-US" b="1" dirty="0">
                <a:solidFill>
                  <a:srgbClr val="7030A0"/>
                </a:solidFill>
              </a:rPr>
              <a:t> type on a keyboard</a:t>
            </a:r>
          </a:p>
        </p:txBody>
      </p:sp>
    </p:spTree>
    <p:extLst>
      <p:ext uri="{BB962C8B-B14F-4D97-AF65-F5344CB8AC3E}">
        <p14:creationId xmlns:p14="http://schemas.microsoft.com/office/powerpoint/2010/main" val="36044617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B3E99F6-CA13-E198-7CA1-9DE939CC7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Words Generator Machine 1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467F35-015E-1B5E-56FF-8E9A608E994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5"/>
            <a:ext cx="4351338" cy="43513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56336021-AD6E-6AC3-8983-B112E7B4429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7331" y="1825625"/>
            <a:ext cx="4351338" cy="4351338"/>
          </a:xfr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FFEF835-3AA0-3FCA-D407-A5D593C2166A}"/>
              </a:ext>
            </a:extLst>
          </p:cNvPr>
          <p:cNvSpPr txBox="1"/>
          <p:nvPr/>
        </p:nvSpPr>
        <p:spPr>
          <a:xfrm>
            <a:off x="6136319" y="6298414"/>
            <a:ext cx="52533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https://pauldubois98.github.io/GenerativeAI/word_generator1.html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500533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8D07E-B69A-F809-3B3C-013078A17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Letters usage (in dictionary)</a:t>
            </a:r>
          </a:p>
        </p:txBody>
      </p:sp>
      <p:pic>
        <p:nvPicPr>
          <p:cNvPr id="9" name="Content Placeholder 8" descr="A graph of blue lines&#10;&#10;Description automatically generated">
            <a:extLst>
              <a:ext uri="{FF2B5EF4-FFF2-40B4-BE49-F238E27FC236}">
                <a16:creationId xmlns:a16="http://schemas.microsoft.com/office/drawing/2014/main" id="{DDBF8228-AA96-969B-2118-4466AE540A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6053" y="1690688"/>
            <a:ext cx="6719894" cy="5167312"/>
          </a:xfrm>
        </p:spPr>
      </p:pic>
    </p:spTree>
    <p:extLst>
      <p:ext uri="{BB962C8B-B14F-4D97-AF65-F5344CB8AC3E}">
        <p14:creationId xmlns:p14="http://schemas.microsoft.com/office/powerpoint/2010/main" val="6797575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8D07E-B69A-F809-3B3C-013078A17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Words lengths (in dictionary)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DBF8228-AA96-969B-2118-4466AE540A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36053" y="1690688"/>
            <a:ext cx="6719894" cy="5167312"/>
          </a:xfrm>
        </p:spPr>
      </p:pic>
    </p:spTree>
    <p:extLst>
      <p:ext uri="{BB962C8B-B14F-4D97-AF65-F5344CB8AC3E}">
        <p14:creationId xmlns:p14="http://schemas.microsoft.com/office/powerpoint/2010/main" val="18175177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Content Placeholder 4">
            <a:extLst>
              <a:ext uri="{FF2B5EF4-FFF2-40B4-BE49-F238E27FC236}">
                <a16:creationId xmlns:a16="http://schemas.microsoft.com/office/drawing/2014/main" id="{4046DB29-D71A-2A8F-3C4C-EBD2B9C63F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66999" y="0"/>
            <a:ext cx="6858000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2B3DBA-9F5F-EDA4-64C2-8BCC1A73F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858982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FFC000"/>
                </a:solidFill>
              </a:rPr>
              <a:t>Method 2: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5647A29-226C-AEE0-9229-E93E438293A3}"/>
              </a:ext>
            </a:extLst>
          </p:cNvPr>
          <p:cNvSpPr txBox="1">
            <a:spLocks/>
          </p:cNvSpPr>
          <p:nvPr/>
        </p:nvSpPr>
        <p:spPr>
          <a:xfrm>
            <a:off x="838199" y="5999016"/>
            <a:ext cx="10515600" cy="858983"/>
          </a:xfrm>
          <a:prstGeom prst="rect">
            <a:avLst/>
          </a:prstGeom>
          <a:solidFill>
            <a:schemeClr val="bg1">
              <a:alpha val="67000"/>
            </a:schemeClr>
          </a:solidFill>
          <a:effectLst>
            <a:softEdge rad="127000"/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rgbClr val="FFC000"/>
                </a:solidFill>
              </a:rPr>
              <a:t>Type on a </a:t>
            </a:r>
            <a:r>
              <a:rPr lang="en-US" b="1" u="sng" dirty="0">
                <a:solidFill>
                  <a:srgbClr val="FFC000"/>
                </a:solidFill>
              </a:rPr>
              <a:t>weighted</a:t>
            </a:r>
            <a:r>
              <a:rPr lang="en-US" b="1" dirty="0">
                <a:solidFill>
                  <a:srgbClr val="FFC000"/>
                </a:solidFill>
              </a:rPr>
              <a:t> keyboard</a:t>
            </a:r>
          </a:p>
        </p:txBody>
      </p:sp>
    </p:spTree>
    <p:extLst>
      <p:ext uri="{BB962C8B-B14F-4D97-AF65-F5344CB8AC3E}">
        <p14:creationId xmlns:p14="http://schemas.microsoft.com/office/powerpoint/2010/main" val="10695650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22D4991-F163-9479-3F33-E3EF080DC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“weighted” keyboard?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EECB8AF-F17C-F2FE-6B83-ADE5063834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Non-weighted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F1DCD2B4-D7BC-475E-A52A-028ABBA142C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3001345"/>
            <a:ext cx="5997575" cy="3115020"/>
          </a:xfr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7F0FD2A-FD9A-2820-8189-B0DA2388D6B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Weighted</a:t>
            </a: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8FECEC25-2D3B-2161-4EC1-BCAE31447351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97574" y="3001344"/>
            <a:ext cx="6194426" cy="3217261"/>
          </a:xfrm>
        </p:spPr>
      </p:pic>
    </p:spTree>
    <p:extLst>
      <p:ext uri="{BB962C8B-B14F-4D97-AF65-F5344CB8AC3E}">
        <p14:creationId xmlns:p14="http://schemas.microsoft.com/office/powerpoint/2010/main" val="2063821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10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B3E99F6-CA13-E198-7CA1-9DE939CC7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Words Generator Machine 2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467F35-015E-1B5E-56FF-8E9A608E994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5"/>
            <a:ext cx="4351338" cy="43513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56336021-AD6E-6AC3-8983-B112E7B4429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7331" y="1825625"/>
            <a:ext cx="4351338" cy="4351338"/>
          </a:xfr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FFEF835-3AA0-3FCA-D407-A5D593C2166A}"/>
              </a:ext>
            </a:extLst>
          </p:cNvPr>
          <p:cNvSpPr txBox="1"/>
          <p:nvPr/>
        </p:nvSpPr>
        <p:spPr>
          <a:xfrm>
            <a:off x="6136319" y="6298414"/>
            <a:ext cx="52533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https://pauldubois98.github.io/GenerativeAI/word_generator2.html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175610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265</Words>
  <Application>Microsoft Office PowerPoint</Application>
  <PresentationFormat>Widescreen</PresentationFormat>
  <Paragraphs>59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3" baseType="lpstr">
      <vt:lpstr>Arial</vt:lpstr>
      <vt:lpstr>Calibri</vt:lpstr>
      <vt:lpstr>Calibri Light</vt:lpstr>
      <vt:lpstr>Office Theme</vt:lpstr>
      <vt:lpstr>Generative Artificial Intelligence</vt:lpstr>
      <vt:lpstr>Creating new words</vt:lpstr>
      <vt:lpstr>Method 1:</vt:lpstr>
      <vt:lpstr>Words Generator Machine 1</vt:lpstr>
      <vt:lpstr>Letters usage (in dictionary)</vt:lpstr>
      <vt:lpstr>Words lengths (in dictionary)</vt:lpstr>
      <vt:lpstr>Method 2:</vt:lpstr>
      <vt:lpstr>What is a “weighted” keyboard?</vt:lpstr>
      <vt:lpstr>Words Generator Machine 2</vt:lpstr>
      <vt:lpstr>Markov Heatmap</vt:lpstr>
      <vt:lpstr>Next Letter</vt:lpstr>
      <vt:lpstr>Next Letter (2)</vt:lpstr>
      <vt:lpstr>Next Letter (3)</vt:lpstr>
      <vt:lpstr>Next Letter (4)</vt:lpstr>
      <vt:lpstr>Method 3:</vt:lpstr>
      <vt:lpstr>Words Generator Machine 3</vt:lpstr>
      <vt:lpstr>Custom Words Generator Machine 3 (bis)</vt:lpstr>
      <vt:lpstr>Predict letters</vt:lpstr>
      <vt:lpstr>Complete the word…</vt:lpstr>
      <vt:lpstr>Context really helps!</vt:lpstr>
      <vt:lpstr>Dictionary search</vt:lpstr>
      <vt:lpstr>Dictionary search</vt:lpstr>
      <vt:lpstr>How do babies learn to eat purée?</vt:lpstr>
      <vt:lpstr>The brain</vt:lpstr>
      <vt:lpstr>The brain</vt:lpstr>
      <vt:lpstr>A brain to predict the next letter</vt:lpstr>
      <vt:lpstr>Artificial Brain</vt:lpstr>
      <vt:lpstr>Generator vs Discriminator</vt:lpstr>
      <vt:lpstr>Denoising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Generative Artificial Intelligence</dc:title>
  <dc:creator>Paul Dubois</dc:creator>
  <cp:lastModifiedBy>Paul Dubois</cp:lastModifiedBy>
  <cp:revision>38</cp:revision>
  <dcterms:created xsi:type="dcterms:W3CDTF">2023-12-27T22:51:40Z</dcterms:created>
  <dcterms:modified xsi:type="dcterms:W3CDTF">2023-12-30T15:23:36Z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f116e0e-72df-4d64-8d95-ec79a49a5ebe_Enabled">
    <vt:lpwstr>true</vt:lpwstr>
  </property>
  <property fmtid="{D5CDD505-2E9C-101B-9397-08002B2CF9AE}" pid="3" name="MSIP_Label_df116e0e-72df-4d64-8d95-ec79a49a5ebe_SetDate">
    <vt:lpwstr>2023-12-27T23:22:09Z</vt:lpwstr>
  </property>
  <property fmtid="{D5CDD505-2E9C-101B-9397-08002B2CF9AE}" pid="4" name="MSIP_Label_df116e0e-72df-4d64-8d95-ec79a49a5ebe_Method">
    <vt:lpwstr>Standard</vt:lpwstr>
  </property>
  <property fmtid="{D5CDD505-2E9C-101B-9397-08002B2CF9AE}" pid="5" name="MSIP_Label_df116e0e-72df-4d64-8d95-ec79a49a5ebe_Name">
    <vt:lpwstr>Internal</vt:lpwstr>
  </property>
  <property fmtid="{D5CDD505-2E9C-101B-9397-08002B2CF9AE}" pid="6" name="MSIP_Label_df116e0e-72df-4d64-8d95-ec79a49a5ebe_SiteId">
    <vt:lpwstr>efa39904-64bd-4449-9e11-a0567cf564b6</vt:lpwstr>
  </property>
  <property fmtid="{D5CDD505-2E9C-101B-9397-08002B2CF9AE}" pid="7" name="MSIP_Label_df116e0e-72df-4d64-8d95-ec79a49a5ebe_ActionId">
    <vt:lpwstr>09ef9cea-01a3-4b06-9594-1762809c592d</vt:lpwstr>
  </property>
  <property fmtid="{D5CDD505-2E9C-101B-9397-08002B2CF9AE}" pid="8" name="MSIP_Label_df116e0e-72df-4d64-8d95-ec79a49a5ebe_ContentBits">
    <vt:lpwstr>2</vt:lpwstr>
  </property>
  <property fmtid="{D5CDD505-2E9C-101B-9397-08002B2CF9AE}" pid="9" name="ClassificationContentMarkingFooterLocations">
    <vt:lpwstr>Office Theme:8</vt:lpwstr>
  </property>
  <property fmtid="{D5CDD505-2E9C-101B-9397-08002B2CF9AE}" pid="10" name="ClassificationContentMarkingFooterText">
    <vt:lpwstr>Internal</vt:lpwstr>
  </property>
</Properties>
</file>